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93" r:id="rId6"/>
    <p:sldId id="260" r:id="rId7"/>
    <p:sldId id="261" r:id="rId8"/>
    <p:sldId id="262" r:id="rId9"/>
    <p:sldId id="263" r:id="rId10"/>
    <p:sldId id="264" r:id="rId11"/>
    <p:sldId id="292" r:id="rId12"/>
    <p:sldId id="265" r:id="rId13"/>
    <p:sldId id="267" r:id="rId14"/>
    <p:sldId id="276" r:id="rId15"/>
    <p:sldId id="278" r:id="rId16"/>
    <p:sldId id="279" r:id="rId17"/>
    <p:sldId id="280" r:id="rId18"/>
    <p:sldId id="283" r:id="rId19"/>
    <p:sldId id="284" r:id="rId20"/>
    <p:sldId id="285" r:id="rId21"/>
    <p:sldId id="295" r:id="rId22"/>
    <p:sldId id="286" r:id="rId23"/>
    <p:sldId id="287" r:id="rId24"/>
    <p:sldId id="288" r:id="rId25"/>
    <p:sldId id="289" r:id="rId26"/>
    <p:sldId id="290" r:id="rId27"/>
    <p:sldId id="29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52F8"/>
    <a:srgbClr val="C35FEB"/>
    <a:srgbClr val="E559DE"/>
    <a:srgbClr val="0000FF"/>
    <a:srgbClr val="FF3300"/>
    <a:srgbClr val="0033CC"/>
    <a:srgbClr val="FF8181"/>
    <a:srgbClr val="642F04"/>
    <a:srgbClr val="006C31"/>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3" d="100"/>
          <a:sy n="103" d="100"/>
        </p:scale>
        <p:origin x="-1770" y="-102"/>
      </p:cViewPr>
      <p:guideLst>
        <p:guide orient="horz" pos="2160"/>
        <p:guide pos="2880"/>
      </p:guideLst>
    </p:cSldViewPr>
  </p:slideViewPr>
  <p:notesTextViewPr>
    <p:cViewPr>
      <p:scale>
        <a:sx n="1" d="1"/>
        <a:sy n="1" d="1"/>
      </p:scale>
      <p:origin x="0" y="0"/>
    </p:cViewPr>
  </p:notesTextViewPr>
  <p:sorterViewPr>
    <p:cViewPr>
      <p:scale>
        <a:sx n="100" d="100"/>
        <a:sy n="100" d="100"/>
      </p:scale>
      <p:origin x="0" y="142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98ABAA8-E7AA-4E8F-8B69-7488331DCCE3}"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30213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8ABAA8-E7AA-4E8F-8B69-7488331DCCE3}"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3574263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8ABAA8-E7AA-4E8F-8B69-7488331DCCE3}"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3706441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8ABAA8-E7AA-4E8F-8B69-7488331DCCE3}"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504546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8ABAA8-E7AA-4E8F-8B69-7488331DCCE3}"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3939532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98ABAA8-E7AA-4E8F-8B69-7488331DCCE3}" type="datetimeFigureOut">
              <a:rPr lang="en-GB" smtClean="0"/>
              <a:t>06/05/2014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1882865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98ABAA8-E7AA-4E8F-8B69-7488331DCCE3}" type="datetimeFigureOut">
              <a:rPr lang="en-GB" smtClean="0"/>
              <a:t>06/05/2014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48920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98ABAA8-E7AA-4E8F-8B69-7488331DCCE3}" type="datetimeFigureOut">
              <a:rPr lang="en-GB" smtClean="0"/>
              <a:t>06/05/2014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4049730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8ABAA8-E7AA-4E8F-8B69-7488331DCCE3}" type="datetimeFigureOut">
              <a:rPr lang="en-GB" smtClean="0"/>
              <a:t>06/05/2014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2211170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8ABAA8-E7AA-4E8F-8B69-7488331DCCE3}" type="datetimeFigureOut">
              <a:rPr lang="en-GB" smtClean="0"/>
              <a:t>06/05/2014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3003954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8ABAA8-E7AA-4E8F-8B69-7488331DCCE3}" type="datetimeFigureOut">
              <a:rPr lang="en-GB" smtClean="0"/>
              <a:t>06/05/2014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3E2A80-0FA3-4B86-9C79-F7EB4FD61D1E}" type="slidenum">
              <a:rPr lang="en-GB" smtClean="0"/>
              <a:t>‹#›</a:t>
            </a:fld>
            <a:endParaRPr lang="en-GB"/>
          </a:p>
        </p:txBody>
      </p:sp>
    </p:spTree>
    <p:extLst>
      <p:ext uri="{BB962C8B-B14F-4D97-AF65-F5344CB8AC3E}">
        <p14:creationId xmlns:p14="http://schemas.microsoft.com/office/powerpoint/2010/main" val="199755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8ABAA8-E7AA-4E8F-8B69-7488331DCCE3}" type="datetimeFigureOut">
              <a:rPr lang="en-GB" smtClean="0"/>
              <a:t>06/05/2014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E2A80-0FA3-4B86-9C79-F7EB4FD61D1E}" type="slidenum">
              <a:rPr lang="en-GB" smtClean="0"/>
              <a:t>‹#›</a:t>
            </a:fld>
            <a:endParaRPr lang="en-GB"/>
          </a:p>
        </p:txBody>
      </p:sp>
    </p:spTree>
    <p:extLst>
      <p:ext uri="{BB962C8B-B14F-4D97-AF65-F5344CB8AC3E}">
        <p14:creationId xmlns:p14="http://schemas.microsoft.com/office/powerpoint/2010/main" val="1580845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1.jpg"/><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8.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5891" y="0"/>
            <a:ext cx="9155782" cy="6884888"/>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2" name="TextBox 1"/>
          <p:cNvSpPr txBox="1"/>
          <p:nvPr/>
        </p:nvSpPr>
        <p:spPr>
          <a:xfrm>
            <a:off x="395536" y="1484784"/>
            <a:ext cx="8496944" cy="2677656"/>
          </a:xfrm>
          <a:prstGeom prst="rect">
            <a:avLst/>
          </a:prstGeom>
          <a:noFill/>
        </p:spPr>
        <p:txBody>
          <a:bodyPr wrap="square" rtlCol="0">
            <a:spAutoFit/>
          </a:bodyPr>
          <a:lstStyle/>
          <a:p>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To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the </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angel</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of the church in Sardis write</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“These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are the words of him who holds the seven </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spirits</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of God and the seven stars. I know your deeds; you have a reputation of being alive, but you are dead. </a:t>
            </a:r>
            <a:r>
              <a:rPr lang="en-GB" sz="2800" b="1" i="1" baseline="30000" dirty="0">
                <a:ln>
                  <a:solidFill>
                    <a:schemeClr val="tx1"/>
                  </a:solidFill>
                </a:ln>
                <a:solidFill>
                  <a:srgbClr val="FF0000"/>
                </a:solidFill>
                <a:effectLst>
                  <a:glow rad="127000">
                    <a:srgbClr val="FFFF00"/>
                  </a:glow>
                  <a:outerShdw blurRad="38100" dist="38100" dir="2700000" algn="tl">
                    <a:srgbClr val="000000">
                      <a:alpha val="43137"/>
                    </a:srgbClr>
                  </a:outerShdw>
                </a:effectLst>
              </a:rPr>
              <a:t>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Wake up! Strengthen what remains and is about to die, for I have found your deeds unfinished in the sight of my God. </a:t>
            </a:r>
          </a:p>
        </p:txBody>
      </p:sp>
    </p:spTree>
    <p:extLst>
      <p:ext uri="{BB962C8B-B14F-4D97-AF65-F5344CB8AC3E}">
        <p14:creationId xmlns:p14="http://schemas.microsoft.com/office/powerpoint/2010/main" val="4118355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584775"/>
          </a:xfrm>
          <a:prstGeom prst="rect">
            <a:avLst/>
          </a:prstGeom>
        </p:spPr>
        <p:txBody>
          <a:bodyPr wrap="square">
            <a:spAutoFit/>
          </a:bodyPr>
          <a:lstStyle/>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187624" y="2341623"/>
            <a:ext cx="7416824" cy="1077218"/>
          </a:xfrm>
          <a:prstGeom prst="rect">
            <a:avLst/>
          </a:prstGeom>
          <a:noFill/>
        </p:spPr>
        <p:txBody>
          <a:bodyPr wrap="square" rtlCol="0">
            <a:spAutoFit/>
          </a:bodyPr>
          <a:lstStyle/>
          <a:p>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These </a:t>
            </a:r>
            <a:r>
              <a:rPr lang="en-GB" sz="32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are the words of him who holds the seven spirits of God and the seven stars.</a:t>
            </a:r>
            <a:endParaRPr lang="en-GB" sz="3200" dirty="0">
              <a:solidFill>
                <a:srgbClr val="FF0000"/>
              </a:solidFill>
            </a:endParaRPr>
          </a:p>
        </p:txBody>
      </p:sp>
      <p:sp>
        <p:nvSpPr>
          <p:cNvPr id="5" name="Rounded Rectangular Callout 4"/>
          <p:cNvSpPr/>
          <p:nvPr/>
        </p:nvSpPr>
        <p:spPr>
          <a:xfrm>
            <a:off x="2123728" y="3645024"/>
            <a:ext cx="6048672" cy="1872208"/>
          </a:xfrm>
          <a:prstGeom prst="wedgeRoundRectCallout">
            <a:avLst>
              <a:gd name="adj1" fmla="val 7875"/>
              <a:gd name="adj2" fmla="val -57875"/>
              <a:gd name="adj3" fmla="val 16667"/>
            </a:avLst>
          </a:prstGeom>
          <a:blipFill>
            <a:blip r:embed="rId5"/>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267744" y="3645024"/>
            <a:ext cx="5760640" cy="1815882"/>
          </a:xfrm>
          <a:prstGeom prst="rect">
            <a:avLst/>
          </a:prstGeom>
          <a:noFill/>
        </p:spPr>
        <p:txBody>
          <a:bodyPr wrap="square" rtlCol="0">
            <a:spAutoFit/>
          </a:bodyPr>
          <a:lstStyle/>
          <a:p>
            <a:r>
              <a:rPr lang="en-GB" sz="2800" b="1" i="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These are the words of him who holds the seven stars in his right had and walks among the seven golden lampstands </a:t>
            </a:r>
            <a:r>
              <a:rPr lang="en-GB"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(2:1)</a:t>
            </a:r>
            <a:endParaRPr lang="en-GB" b="1" i="1" dirty="0">
              <a:ln>
                <a:solidFill>
                  <a:schemeClr val="tx1"/>
                </a:solidFill>
              </a:ln>
              <a:solidFill>
                <a:srgbClr val="0070C0"/>
              </a:solidFill>
              <a:effectLst>
                <a:glow rad="1270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024309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584775"/>
          </a:xfrm>
          <a:prstGeom prst="rect">
            <a:avLst/>
          </a:prstGeom>
        </p:spPr>
        <p:txBody>
          <a:bodyPr wrap="square">
            <a:spAutoFit/>
          </a:bodyPr>
          <a:lstStyle/>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187624" y="2341623"/>
            <a:ext cx="7416824" cy="1077218"/>
          </a:xfrm>
          <a:prstGeom prst="rect">
            <a:avLst/>
          </a:prstGeom>
          <a:noFill/>
        </p:spPr>
        <p:txBody>
          <a:bodyPr wrap="square" rtlCol="0">
            <a:spAutoFit/>
          </a:bodyPr>
          <a:lstStyle/>
          <a:p>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These </a:t>
            </a:r>
            <a:r>
              <a:rPr lang="en-GB" sz="32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are the words of him who holds the seven spirits of God and the seven stars.</a:t>
            </a:r>
            <a:endParaRPr lang="en-GB" sz="3200" dirty="0">
              <a:solidFill>
                <a:srgbClr val="FF0000"/>
              </a:solidFill>
            </a:endParaRP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05980" y="3356992"/>
            <a:ext cx="5004048" cy="3248137"/>
          </a:xfrm>
          <a:prstGeom prst="rect">
            <a:avLst/>
          </a:prstGeom>
        </p:spPr>
      </p:pic>
    </p:spTree>
    <p:extLst>
      <p:ext uri="{BB962C8B-B14F-4D97-AF65-F5344CB8AC3E}">
        <p14:creationId xmlns:p14="http://schemas.microsoft.com/office/powerpoint/2010/main" val="3039392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1261884"/>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a:t>
            </a:r>
            <a:r>
              <a:rPr lang="en-GB" sz="3200" b="1" i="1"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endPar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259632" y="2636912"/>
            <a:ext cx="7632848" cy="1077218"/>
          </a:xfrm>
          <a:prstGeom prst="rect">
            <a:avLst/>
          </a:prstGeom>
          <a:noFill/>
        </p:spPr>
        <p:txBody>
          <a:bodyPr wrap="square" rtlCol="0">
            <a:spAutoFit/>
          </a:bodyPr>
          <a:lstStyle/>
          <a:p>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“I know your deeds; you have a reputation for being alive, but you are dead.”</a:t>
            </a:r>
            <a:endParaRPr lang="en-GB" sz="3200" b="1" i="1" dirty="0">
              <a:ln>
                <a:solidFill>
                  <a:schemeClr val="tx1"/>
                </a:solidFill>
              </a:ln>
              <a:solidFill>
                <a:srgbClr val="FF000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611339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1631216"/>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32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 </a:t>
            </a:r>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“Wake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up”! </a:t>
            </a:r>
            <a:endPar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389752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3108543"/>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32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 </a:t>
            </a:r>
            <a:r>
              <a:rPr lang="en-GB" sz="3200" b="1" dirty="0" smtClean="0">
                <a:ln>
                  <a:solidFill>
                    <a:schemeClr val="tx1"/>
                  </a:solidFill>
                </a:ln>
                <a:solidFill>
                  <a:srgbClr val="0033CC"/>
                </a:solidFill>
                <a:effectLst>
                  <a:glow rad="1270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a:t>
            </a:r>
            <a:r>
              <a:rPr lang="en-GB" sz="24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Wake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up”! </a:t>
            </a:r>
          </a:p>
          <a:p>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“Strengthen </a:t>
            </a:r>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what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remains</a:t>
            </a:r>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a:t>
            </a:r>
            <a:r>
              <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rPr>
              <a:t> </a:t>
            </a:r>
          </a:p>
          <a:p>
            <a:endPar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911250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4093428"/>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32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 </a:t>
            </a:r>
            <a:r>
              <a:rPr lang="en-GB" sz="3200" b="1" dirty="0" smtClean="0">
                <a:ln>
                  <a:solidFill>
                    <a:schemeClr val="tx1"/>
                  </a:solidFill>
                </a:ln>
                <a:solidFill>
                  <a:srgbClr val="0033CC"/>
                </a:solidFill>
                <a:effectLst>
                  <a:glow rad="1270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a:t>
            </a:r>
            <a:r>
              <a:rPr lang="en-GB" sz="24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Wake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up”! </a:t>
            </a:r>
          </a:p>
          <a:p>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“Strengthen </a:t>
            </a:r>
            <a:r>
              <a:rPr lang="en-GB" sz="24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what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remains</a:t>
            </a:r>
            <a:r>
              <a:rPr lang="en-GB" sz="24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a:t>
            </a:r>
            <a:r>
              <a:rPr lang="en-GB" sz="2400" b="1" dirty="0">
                <a:ln>
                  <a:solidFill>
                    <a:schemeClr val="tx1"/>
                  </a:solidFill>
                </a:ln>
                <a:solidFill>
                  <a:srgbClr val="0033CC"/>
                </a:solidFill>
                <a:effectLst>
                  <a:glow rad="127000">
                    <a:schemeClr val="bg1"/>
                  </a:glow>
                  <a:outerShdw blurRad="38100" dist="38100" dir="2700000" algn="tl">
                    <a:srgbClr val="000000">
                      <a:alpha val="43137"/>
                    </a:srgbClr>
                  </a:outerShdw>
                </a:effectLst>
              </a:rPr>
              <a:t> </a:t>
            </a:r>
            <a:endParaRPr lang="en-GB" sz="2400" b="1" dirty="0" smtClean="0">
              <a:ln>
                <a:solidFill>
                  <a:schemeClr val="tx1"/>
                </a:solidFill>
              </a:ln>
              <a:solidFill>
                <a:srgbClr val="0033CC"/>
              </a:solidFill>
              <a:effectLst>
                <a:glow rad="127000">
                  <a:schemeClr val="bg1"/>
                </a:glow>
                <a:outerShdw blurRad="38100" dist="38100" dir="2700000" algn="tl">
                  <a:srgbClr val="000000">
                    <a:alpha val="43137"/>
                  </a:srgbClr>
                </a:outerShdw>
              </a:effectLst>
            </a:endParaRPr>
          </a:p>
          <a:p>
            <a:r>
              <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rPr>
              <a:t>	</a:t>
            </a:r>
            <a:r>
              <a:rPr lang="en-GB" sz="3200" b="1" dirty="0" smtClean="0">
                <a:ln>
                  <a:solidFill>
                    <a:schemeClr val="tx1"/>
                  </a:solidFill>
                </a:ln>
                <a:solidFill>
                  <a:srgbClr val="0033CC"/>
                </a:solidFill>
                <a:effectLst>
                  <a:glow rad="127000">
                    <a:schemeClr val="bg1"/>
                  </a:glow>
                  <a:outerShdw blurRad="38100" dist="38100" dir="2700000" algn="tl">
                    <a:srgbClr val="000000">
                      <a:alpha val="43137"/>
                    </a:srgbClr>
                  </a:outerShdw>
                </a:effectLst>
              </a:rPr>
              <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have not found your 				deeds complete…”</a:t>
            </a:r>
            <a:endParaRPr lang="en-GB" sz="3200" b="1" i="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9632" y="3140968"/>
            <a:ext cx="2466975" cy="1847850"/>
          </a:xfrm>
          <a:prstGeom prst="rect">
            <a:avLst/>
          </a:prstGeom>
        </p:spPr>
      </p:pic>
    </p:spTree>
    <p:extLst>
      <p:ext uri="{BB962C8B-B14F-4D97-AF65-F5344CB8AC3E}">
        <p14:creationId xmlns:p14="http://schemas.microsoft.com/office/powerpoint/2010/main" val="400628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4955203"/>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32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 </a:t>
            </a:r>
            <a:r>
              <a:rPr lang="en-GB" sz="3200" b="1" dirty="0" smtClean="0">
                <a:ln>
                  <a:solidFill>
                    <a:schemeClr val="tx1"/>
                  </a:solidFill>
                </a:ln>
                <a:solidFill>
                  <a:srgbClr val="0033CC"/>
                </a:solidFill>
                <a:effectLst>
                  <a:glow rad="1270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a:t>
            </a:r>
            <a:r>
              <a:rPr lang="en-GB" sz="24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Wake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up”! </a:t>
            </a:r>
          </a:p>
          <a:p>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“Strengthen </a:t>
            </a:r>
            <a:r>
              <a:rPr lang="en-GB" sz="24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what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remains</a:t>
            </a:r>
            <a:r>
              <a:rPr lang="en-GB" sz="24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a:t>
            </a:r>
            <a:r>
              <a:rPr lang="en-GB" sz="2400" b="1" dirty="0">
                <a:ln>
                  <a:solidFill>
                    <a:schemeClr val="tx1"/>
                  </a:solidFill>
                </a:ln>
                <a:solidFill>
                  <a:srgbClr val="0033CC"/>
                </a:solidFill>
                <a:effectLst>
                  <a:glow rad="127000">
                    <a:schemeClr val="bg1"/>
                  </a:glow>
                  <a:outerShdw blurRad="38100" dist="38100" dir="2700000" algn="tl">
                    <a:srgbClr val="000000">
                      <a:alpha val="43137"/>
                    </a:srgbClr>
                  </a:outerShdw>
                </a:effectLst>
              </a:rPr>
              <a:t> </a:t>
            </a:r>
            <a:endParaRPr lang="en-GB" sz="2400" b="1" dirty="0" smtClean="0">
              <a:ln>
                <a:solidFill>
                  <a:schemeClr val="tx1"/>
                </a:solidFill>
              </a:ln>
              <a:solidFill>
                <a:srgbClr val="0033CC"/>
              </a:solidFill>
              <a:effectLst>
                <a:glow rad="127000">
                  <a:schemeClr val="bg1"/>
                </a:glow>
                <a:outerShdw blurRad="38100" dist="38100" dir="2700000" algn="tl">
                  <a:srgbClr val="000000">
                    <a:alpha val="43137"/>
                  </a:srgbClr>
                </a:outerShdw>
              </a:effectLst>
            </a:endParaRPr>
          </a:p>
          <a:p>
            <a:r>
              <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rPr>
              <a:t>	</a:t>
            </a:r>
            <a:r>
              <a:rPr lang="en-GB" sz="3200" b="1" dirty="0" smtClean="0">
                <a:ln>
                  <a:solidFill>
                    <a:schemeClr val="tx1"/>
                  </a:solidFill>
                </a:ln>
                <a:solidFill>
                  <a:srgbClr val="0033CC"/>
                </a:solidFill>
                <a:effectLst>
                  <a:glow rad="1270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have not found your 					deeds complete…”</a:t>
            </a:r>
          </a:p>
          <a:p>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“Remember”!</a:t>
            </a:r>
          </a:p>
          <a:p>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3200" b="1" i="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808154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492990"/>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a:t>
            </a:r>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3200" b="1" i="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Rectangle 1"/>
          <p:cNvSpPr/>
          <p:nvPr/>
        </p:nvSpPr>
        <p:spPr>
          <a:xfrm>
            <a:off x="1259632" y="3429000"/>
            <a:ext cx="7344816" cy="1384995"/>
          </a:xfrm>
          <a:prstGeom prst="rect">
            <a:avLst/>
          </a:prstGeom>
        </p:spPr>
        <p:txBody>
          <a:bodyPr wrap="square">
            <a:spAutoFit/>
          </a:bodyPr>
          <a:lstStyle/>
          <a:p>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“But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if you do not wake up, I will come like a thief, and you will not know at what time I will come to you</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a:t>
            </a:r>
            <a:endParaRPr lang="en-GB" sz="2800" dirty="0">
              <a:solidFill>
                <a:srgbClr val="FF0000"/>
              </a:solidFill>
            </a:endParaRPr>
          </a:p>
        </p:txBody>
      </p:sp>
    </p:spTree>
    <p:extLst>
      <p:ext uri="{BB962C8B-B14F-4D97-AF65-F5344CB8AC3E}">
        <p14:creationId xmlns:p14="http://schemas.microsoft.com/office/powerpoint/2010/main" val="35253349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985433"/>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a:t>
            </a:r>
            <a:r>
              <a:rPr lang="en-GB" sz="3200" b="1" i="1" dirty="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rPr>
              <a:t>– impending judgment </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3200" b="1" i="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3200" b="1" dirty="0">
              <a:ln>
                <a:solidFill>
                  <a:schemeClr val="tx1"/>
                </a:solidFill>
              </a:ln>
              <a:solidFill>
                <a:srgbClr val="0033CC"/>
              </a:solidFill>
              <a:effectLst>
                <a:glow rad="127000">
                  <a:schemeClr val="bg1"/>
                </a:glow>
                <a:outerShdw blurRad="38100" dist="38100" dir="2700000" algn="tl">
                  <a:srgbClr val="000000">
                    <a:alpha val="43137"/>
                  </a:srgbClr>
                </a:outerShdw>
              </a:effectLst>
            </a:endParaRPr>
          </a:p>
          <a:p>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4283218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062103"/>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 impending judgment </a:t>
            </a:r>
            <a:endPar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promise</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006484" y="3645024"/>
            <a:ext cx="8136904" cy="3385542"/>
          </a:xfrm>
          <a:prstGeom prst="rect">
            <a:avLst/>
          </a:prstGeom>
          <a:noFill/>
        </p:spPr>
        <p:txBody>
          <a:bodyPr wrap="square" rtlCol="0">
            <a:spAutoFit/>
          </a:bodyPr>
          <a:lstStyle/>
          <a:p>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“Yet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you have a few people in Sardis who have not soiled their clothes. They will walk with me, dressed in white, for they are worthy.</a:t>
            </a:r>
            <a:r>
              <a:rPr lang="en-GB" sz="2800" b="1" dirty="0">
                <a:ln>
                  <a:solidFill>
                    <a:schemeClr val="tx1"/>
                  </a:solidFill>
                </a:ln>
                <a:solidFill>
                  <a:srgbClr val="FF0000"/>
                </a:solidFill>
                <a:effectLst>
                  <a:glow rad="127000">
                    <a:srgbClr val="FFFF00"/>
                  </a:glow>
                </a:effectLst>
              </a:rPr>
              <a:t>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The one who is victorious will, like them, be dressed in white. I will never blot out the name of that person from the book of life, but will acknowledge that name before my Father and his angels</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a:t>
            </a:r>
            <a:endParaRPr lang="en-GB" sz="2800" b="1" dirty="0">
              <a:ln>
                <a:solidFill>
                  <a:schemeClr val="tx1"/>
                </a:solidFill>
              </a:ln>
              <a:solidFill>
                <a:srgbClr val="FF0000"/>
              </a:solidFill>
              <a:effectLst>
                <a:glow rad="127000">
                  <a:srgbClr val="FFFF00"/>
                </a:glow>
              </a:effectLst>
            </a:endParaRPr>
          </a:p>
          <a:p>
            <a:endParaRPr lang="en-GB" dirty="0"/>
          </a:p>
        </p:txBody>
      </p:sp>
    </p:spTree>
    <p:extLst>
      <p:ext uri="{BB962C8B-B14F-4D97-AF65-F5344CB8AC3E}">
        <p14:creationId xmlns:p14="http://schemas.microsoft.com/office/powerpoint/2010/main" val="3272479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0"/>
            <a:ext cx="9166251"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2" name="TextBox 1"/>
          <p:cNvSpPr txBox="1"/>
          <p:nvPr/>
        </p:nvSpPr>
        <p:spPr>
          <a:xfrm>
            <a:off x="395536" y="1484784"/>
            <a:ext cx="8352928" cy="3108543"/>
          </a:xfrm>
          <a:prstGeom prst="rect">
            <a:avLst/>
          </a:prstGeom>
          <a:noFill/>
        </p:spPr>
        <p:txBody>
          <a:bodyPr wrap="square" rtlCol="0">
            <a:spAutoFit/>
          </a:bodyPr>
          <a:lstStyle/>
          <a:p>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Remember</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therefore, what you have received and heard; hold it fast, and repent. But if you do not wake up, I will come like a thief, and you will not know at what time I will come to you</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Yet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you have a few people in Sardis who have not soiled their clothes. They will walk with me, dressed in white, for they are worthy.</a:t>
            </a:r>
            <a:r>
              <a:rPr lang="en-GB" sz="2800" b="1" dirty="0">
                <a:ln>
                  <a:solidFill>
                    <a:schemeClr val="tx1"/>
                  </a:solidFill>
                </a:ln>
                <a:solidFill>
                  <a:srgbClr val="FF0000"/>
                </a:solidFill>
                <a:effectLst>
                  <a:glow rad="127000">
                    <a:srgbClr val="FFFF00"/>
                  </a:glow>
                </a:effectLst>
              </a:rPr>
              <a:t> </a:t>
            </a:r>
          </a:p>
        </p:txBody>
      </p:sp>
    </p:spTree>
    <p:extLst>
      <p:ext uri="{BB962C8B-B14F-4D97-AF65-F5344CB8AC3E}">
        <p14:creationId xmlns:p14="http://schemas.microsoft.com/office/powerpoint/2010/main" val="16212159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062103"/>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 impending judgment </a:t>
            </a:r>
            <a:endPar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promise</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006484" y="3645024"/>
            <a:ext cx="8136904" cy="2154436"/>
          </a:xfrm>
          <a:prstGeom prst="rect">
            <a:avLst/>
          </a:prstGeom>
          <a:noFill/>
        </p:spPr>
        <p:txBody>
          <a:bodyPr wrap="square" rtlCol="0">
            <a:spAutoFit/>
          </a:bodyPr>
          <a:lstStyle/>
          <a:p>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Yet you have a few people in Sardis who have not soiled their clothes. They will walk with me, dressed in white, for they are worthy.</a:t>
            </a:r>
            <a:r>
              <a:rPr lang="en-GB" sz="2000" b="1" dirty="0">
                <a:ln>
                  <a:solidFill>
                    <a:schemeClr val="tx1"/>
                  </a:solidFill>
                </a:ln>
                <a:solidFill>
                  <a:srgbClr val="FF0000"/>
                </a:solidFill>
                <a:effectLst>
                  <a:glow>
                    <a:srgbClr val="FFFF00"/>
                  </a:glow>
                </a:effectLst>
              </a:rPr>
              <a:t> </a:t>
            </a:r>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 The one who is victorious will, like them, be dressed in white.</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I will never blot out the name of that person from the book of life, </a:t>
            </a:r>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but will acknowledge that name before my Father and his angels.</a:t>
            </a:r>
            <a:endParaRPr lang="en-GB" sz="2000" b="1" dirty="0">
              <a:ln>
                <a:solidFill>
                  <a:schemeClr val="tx1"/>
                </a:solidFill>
              </a:ln>
              <a:solidFill>
                <a:srgbClr val="FF0000"/>
              </a:solidFill>
              <a:effectLst>
                <a:glow>
                  <a:srgbClr val="FFFF00"/>
                </a:glow>
                <a:outerShdw blurRad="38100" dist="38100" dir="2700000" algn="tl">
                  <a:srgbClr val="000000">
                    <a:alpha val="43137"/>
                  </a:srgbClr>
                </a:outerShdw>
              </a:effectLst>
            </a:endParaRPr>
          </a:p>
          <a:p>
            <a:endParaRPr lang="en-GB" dirty="0"/>
          </a:p>
        </p:txBody>
      </p:sp>
    </p:spTree>
    <p:extLst>
      <p:ext uri="{BB962C8B-B14F-4D97-AF65-F5344CB8AC3E}">
        <p14:creationId xmlns:p14="http://schemas.microsoft.com/office/powerpoint/2010/main" val="1292321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062103"/>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 impending judgment </a:t>
            </a:r>
            <a:endPar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promise</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006484" y="3645024"/>
            <a:ext cx="8136904" cy="954107"/>
          </a:xfrm>
          <a:prstGeom prst="rect">
            <a:avLst/>
          </a:prstGeom>
          <a:noFill/>
        </p:spPr>
        <p:txBody>
          <a:bodyPr wrap="square" rtlCol="0">
            <a:spAutoFit/>
          </a:bodyPr>
          <a:lstStyle/>
          <a:p>
            <a:r>
              <a:rPr lang="en-GB" sz="2000" b="1" i="1" dirty="0" smtClean="0">
                <a:ln>
                  <a:solidFill>
                    <a:schemeClr val="tx1"/>
                  </a:solidFill>
                </a:ln>
                <a:solidFill>
                  <a:srgbClr val="FF0000"/>
                </a:solidFill>
                <a:effectLst>
                  <a:glow>
                    <a:srgbClr val="FFFF00"/>
                  </a:glow>
                  <a:outerShdw blurRad="38100" dist="38100" dir="2700000" algn="tl">
                    <a:srgbClr val="000000">
                      <a:alpha val="43137"/>
                    </a:srgbClr>
                  </a:outerShdw>
                </a:effectLst>
              </a:rPr>
              <a:t>.</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I will never blot out the name of that person from the book of </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life…</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a:t>
            </a:r>
            <a:endParaRPr lang="en-GB" dirty="0"/>
          </a:p>
        </p:txBody>
      </p:sp>
      <p:sp>
        <p:nvSpPr>
          <p:cNvPr id="5" name="TextBox 4"/>
          <p:cNvSpPr txBox="1"/>
          <p:nvPr/>
        </p:nvSpPr>
        <p:spPr>
          <a:xfrm>
            <a:off x="1115616" y="4653136"/>
            <a:ext cx="6552728" cy="1077218"/>
          </a:xfrm>
          <a:prstGeom prst="rect">
            <a:avLst/>
          </a:prstGeom>
          <a:noFill/>
        </p:spPr>
        <p:txBody>
          <a:bodyPr wrap="square" rtlCol="0">
            <a:spAutoFit/>
          </a:bodyPr>
          <a:lstStyle/>
          <a:p>
            <a:r>
              <a:rPr lang="en-GB" sz="3200" b="1" dirty="0" smtClean="0">
                <a:ln>
                  <a:solidFill>
                    <a:schemeClr val="tx1"/>
                  </a:solidFill>
                </a:ln>
                <a:solidFill>
                  <a:srgbClr val="002060"/>
                </a:solidFill>
                <a:effectLst>
                  <a:glow rad="76200">
                    <a:srgbClr val="92D050"/>
                  </a:glow>
                  <a:outerShdw blurRad="38100" dist="38100" dir="2700000" algn="tl">
                    <a:srgbClr val="000000">
                      <a:alpha val="43137"/>
                    </a:srgbClr>
                  </a:outerShdw>
                </a:effectLst>
              </a:rPr>
              <a:t>No suggestion of losing salvation !! –             (</a:t>
            </a:r>
            <a:r>
              <a:rPr lang="en-GB" sz="2400" b="1" dirty="0" smtClean="0">
                <a:ln>
                  <a:solidFill>
                    <a:schemeClr val="tx1"/>
                  </a:solidFill>
                </a:ln>
                <a:solidFill>
                  <a:srgbClr val="002060"/>
                </a:solidFill>
                <a:effectLst>
                  <a:glow rad="76200">
                    <a:srgbClr val="92D050"/>
                  </a:glow>
                  <a:outerShdw blurRad="38100" dist="38100" dir="2700000" algn="tl">
                    <a:srgbClr val="000000">
                      <a:alpha val="43137"/>
                    </a:srgbClr>
                  </a:outerShdw>
                </a:effectLst>
              </a:rPr>
              <a:t>See local customs)</a:t>
            </a:r>
            <a:endParaRPr lang="en-GB" sz="2400" b="1" dirty="0">
              <a:ln>
                <a:solidFill>
                  <a:schemeClr val="tx1"/>
                </a:solidFill>
              </a:ln>
              <a:solidFill>
                <a:srgbClr val="002060"/>
              </a:solidFill>
              <a:effectLst>
                <a:glow rad="76200">
                  <a:srgbClr val="92D05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678826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062103"/>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 impending judgment </a:t>
            </a:r>
            <a:endPar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promise</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006484" y="3645024"/>
            <a:ext cx="8136904" cy="2154436"/>
          </a:xfrm>
          <a:prstGeom prst="rect">
            <a:avLst/>
          </a:prstGeom>
          <a:noFill/>
        </p:spPr>
        <p:txBody>
          <a:bodyPr wrap="square" rtlCol="0">
            <a:spAutoFit/>
          </a:bodyPr>
          <a:lstStyle/>
          <a:p>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Yet you have a few people in Sardis who have not soiled their clothes. They will walk with me, dressed in white, for they are worthy.</a:t>
            </a:r>
            <a:r>
              <a:rPr lang="en-GB" sz="2000" b="1" dirty="0">
                <a:ln>
                  <a:solidFill>
                    <a:schemeClr val="tx1"/>
                  </a:solidFill>
                </a:ln>
                <a:solidFill>
                  <a:srgbClr val="FF0000"/>
                </a:solidFill>
                <a:effectLst>
                  <a:glow>
                    <a:srgbClr val="FFFF00"/>
                  </a:glow>
                </a:effectLst>
              </a:rPr>
              <a:t> </a:t>
            </a:r>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 The one who is victorious will, like them, be dressed in white.</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I will never blot out the name of that person from the book of life, </a:t>
            </a:r>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but will acknowledge that name before my Father and his angels.</a:t>
            </a:r>
            <a:endParaRPr lang="en-GB" sz="2000" b="1" dirty="0">
              <a:ln>
                <a:solidFill>
                  <a:schemeClr val="tx1"/>
                </a:solidFill>
              </a:ln>
              <a:solidFill>
                <a:srgbClr val="FF0000"/>
              </a:solidFill>
              <a:effectLst>
                <a:glow>
                  <a:srgbClr val="FFFF00"/>
                </a:glow>
                <a:outerShdw blurRad="38100" dist="38100" dir="2700000" algn="tl">
                  <a:srgbClr val="000000">
                    <a:alpha val="43137"/>
                  </a:srgbClr>
                </a:outerShdw>
              </a:effectLst>
            </a:endParaRPr>
          </a:p>
          <a:p>
            <a:endParaRPr lang="en-GB" dirty="0"/>
          </a:p>
        </p:txBody>
      </p:sp>
      <p:sp>
        <p:nvSpPr>
          <p:cNvPr id="5" name="Rounded Rectangle 4"/>
          <p:cNvSpPr/>
          <p:nvPr/>
        </p:nvSpPr>
        <p:spPr>
          <a:xfrm>
            <a:off x="1006484" y="3789040"/>
            <a:ext cx="7813988" cy="201042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600"/>
              </a:spcAft>
            </a:pPr>
            <a:r>
              <a:rPr lang="en-GB" sz="2000" b="1" i="1" dirty="0">
                <a:ln>
                  <a:solidFill>
                    <a:schemeClr val="tx1"/>
                  </a:solidFill>
                </a:ln>
                <a:solidFill>
                  <a:schemeClr val="bg1"/>
                </a:solidFill>
                <a:latin typeface="Tahoma"/>
                <a:ea typeface="Times New Roman"/>
                <a:cs typeface="Arial"/>
              </a:rPr>
              <a:t>“</a:t>
            </a:r>
            <a:r>
              <a:rPr lang="en-US" sz="2000" b="1" i="1" dirty="0">
                <a:ln>
                  <a:solidFill>
                    <a:schemeClr val="tx1"/>
                  </a:solidFill>
                </a:ln>
                <a:solidFill>
                  <a:schemeClr val="bg1"/>
                </a:solidFill>
                <a:latin typeface="Tahoma"/>
                <a:ea typeface="Times New Roman"/>
                <a:cs typeface="Arial"/>
              </a:rPr>
              <a:t>For I am convinced that neither death nor life, neither angels nor demons, neither the present nor the future, nor any powers, neither height nor depth, nor anything else in all creation, will be able to separate us from the love of God that is in Christ Jesus our Lord.” </a:t>
            </a:r>
            <a:r>
              <a:rPr lang="en-US" sz="2000" b="1" i="1" dirty="0" smtClean="0">
                <a:ln>
                  <a:solidFill>
                    <a:schemeClr val="tx1"/>
                  </a:solidFill>
                </a:ln>
                <a:solidFill>
                  <a:schemeClr val="bg1"/>
                </a:solidFill>
                <a:latin typeface="Tahoma"/>
                <a:ea typeface="Times New Roman"/>
                <a:cs typeface="Arial"/>
              </a:rPr>
              <a:t> </a:t>
            </a:r>
            <a:r>
              <a:rPr lang="en-US" b="1" dirty="0" smtClean="0">
                <a:ln>
                  <a:solidFill>
                    <a:schemeClr val="tx1"/>
                  </a:solidFill>
                </a:ln>
                <a:solidFill>
                  <a:schemeClr val="bg1"/>
                </a:solidFill>
                <a:latin typeface="Tahoma"/>
                <a:ea typeface="Times New Roman"/>
                <a:cs typeface="Arial"/>
              </a:rPr>
              <a:t>Romans 8:38-39</a:t>
            </a:r>
            <a:endParaRPr lang="en-GB" b="1" dirty="0">
              <a:ln>
                <a:solidFill>
                  <a:schemeClr val="tx1"/>
                </a:solidFill>
              </a:ln>
              <a:solidFill>
                <a:schemeClr val="bg1"/>
              </a:solidFill>
              <a:effectLst/>
              <a:latin typeface="Comic Sans MS"/>
              <a:ea typeface="Times New Roman"/>
              <a:cs typeface="Arial"/>
            </a:endParaRPr>
          </a:p>
        </p:txBody>
      </p:sp>
    </p:spTree>
    <p:extLst>
      <p:ext uri="{BB962C8B-B14F-4D97-AF65-F5344CB8AC3E}">
        <p14:creationId xmlns:p14="http://schemas.microsoft.com/office/powerpoint/2010/main" val="3163050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062103"/>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 impending judgment </a:t>
            </a:r>
            <a:endPar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promise</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006484" y="3645024"/>
            <a:ext cx="8136904" cy="2154436"/>
          </a:xfrm>
          <a:prstGeom prst="rect">
            <a:avLst/>
          </a:prstGeom>
          <a:noFill/>
        </p:spPr>
        <p:txBody>
          <a:bodyPr wrap="square" rtlCol="0">
            <a:spAutoFit/>
          </a:bodyPr>
          <a:lstStyle/>
          <a:p>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Yet you have a few people in Sardis who have not soiled their clothes. They will walk with me, dressed in white, for they are worthy.</a:t>
            </a:r>
            <a:r>
              <a:rPr lang="en-GB" sz="2000" b="1" dirty="0">
                <a:ln>
                  <a:solidFill>
                    <a:schemeClr val="tx1"/>
                  </a:solidFill>
                </a:ln>
                <a:solidFill>
                  <a:srgbClr val="FF0000"/>
                </a:solidFill>
                <a:effectLst>
                  <a:glow>
                    <a:srgbClr val="FFFF00"/>
                  </a:glow>
                </a:effectLst>
              </a:rPr>
              <a:t> </a:t>
            </a:r>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 The one who is victorious will, like them, be dressed in white. I will never blot out the name of that person from the book of life,</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but will acknowledge that name before my Father and his angels.</a:t>
            </a:r>
            <a:endParaRPr lang="en-GB" sz="2800" b="1" dirty="0">
              <a:ln>
                <a:solidFill>
                  <a:schemeClr val="tx1"/>
                </a:solidFill>
              </a:ln>
              <a:solidFill>
                <a:srgbClr val="FF0000"/>
              </a:solidFill>
              <a:effectLst>
                <a:glow rad="127000">
                  <a:srgbClr val="FFFF00"/>
                </a:glow>
                <a:outerShdw blurRad="38100" dist="38100" dir="2700000" algn="tl">
                  <a:srgbClr val="000000">
                    <a:alpha val="43137"/>
                  </a:srgbClr>
                </a:outerShdw>
              </a:effectLst>
            </a:endParaRPr>
          </a:p>
          <a:p>
            <a:endParaRPr lang="en-GB" dirty="0"/>
          </a:p>
        </p:txBody>
      </p:sp>
    </p:spTree>
    <p:extLst>
      <p:ext uri="{BB962C8B-B14F-4D97-AF65-F5344CB8AC3E}">
        <p14:creationId xmlns:p14="http://schemas.microsoft.com/office/powerpoint/2010/main" val="737069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062103"/>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 impending judgment </a:t>
            </a:r>
            <a:endPar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promise</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006484" y="3645024"/>
            <a:ext cx="8136904" cy="2154436"/>
          </a:xfrm>
          <a:prstGeom prst="rect">
            <a:avLst/>
          </a:prstGeom>
          <a:noFill/>
        </p:spPr>
        <p:txBody>
          <a:bodyPr wrap="square" rtlCol="0">
            <a:spAutoFit/>
          </a:bodyPr>
          <a:lstStyle/>
          <a:p>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Yet you have a few people in Sardis who have not soiled their clothes. They will walk with me, dressed in white, for they are worthy.</a:t>
            </a:r>
            <a:r>
              <a:rPr lang="en-GB" sz="2000" b="1" dirty="0">
                <a:ln>
                  <a:solidFill>
                    <a:schemeClr val="tx1"/>
                  </a:solidFill>
                </a:ln>
                <a:solidFill>
                  <a:srgbClr val="FF0000"/>
                </a:solidFill>
                <a:effectLst>
                  <a:glow>
                    <a:srgbClr val="FFFF00"/>
                  </a:glow>
                </a:effectLst>
              </a:rPr>
              <a:t> </a:t>
            </a:r>
            <a:r>
              <a:rPr lang="en-GB" sz="2000" b="1" i="1" dirty="0">
                <a:ln>
                  <a:solidFill>
                    <a:schemeClr val="tx1"/>
                  </a:solidFill>
                </a:ln>
                <a:solidFill>
                  <a:srgbClr val="FF0000"/>
                </a:solidFill>
                <a:effectLst>
                  <a:glow>
                    <a:srgbClr val="FFFF00"/>
                  </a:glow>
                  <a:outerShdw blurRad="38100" dist="38100" dir="2700000" algn="tl">
                    <a:srgbClr val="000000">
                      <a:alpha val="43137"/>
                    </a:srgbClr>
                  </a:outerShdw>
                </a:effectLst>
              </a:rPr>
              <a:t> The one who is victorious will, like them, be dressed in white. I will never blot out the name of that person from the book of life,</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but will acknowledge that name before my Father and his angels.</a:t>
            </a:r>
            <a:endParaRPr lang="en-GB" sz="2800" b="1" dirty="0">
              <a:ln>
                <a:solidFill>
                  <a:schemeClr val="tx1"/>
                </a:solidFill>
              </a:ln>
              <a:solidFill>
                <a:srgbClr val="FF0000"/>
              </a:solidFill>
              <a:effectLst>
                <a:glow rad="127000">
                  <a:srgbClr val="FFFF00"/>
                </a:glow>
                <a:outerShdw blurRad="38100" dist="38100" dir="2700000" algn="tl">
                  <a:srgbClr val="000000">
                    <a:alpha val="43137"/>
                  </a:srgbClr>
                </a:outerShdw>
              </a:effectLst>
            </a:endParaRPr>
          </a:p>
          <a:p>
            <a:endParaRPr lang="en-GB" dirty="0"/>
          </a:p>
        </p:txBody>
      </p:sp>
      <p:sp>
        <p:nvSpPr>
          <p:cNvPr id="5" name="Rounded Rectangle 4"/>
          <p:cNvSpPr/>
          <p:nvPr/>
        </p:nvSpPr>
        <p:spPr>
          <a:xfrm>
            <a:off x="1006484" y="4293096"/>
            <a:ext cx="7885996" cy="1506364"/>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i="1" dirty="0">
                <a:ln>
                  <a:solidFill>
                    <a:schemeClr val="tx1"/>
                  </a:solidFill>
                </a:ln>
                <a:effectLst>
                  <a:outerShdw blurRad="38100" dist="38100" dir="2700000" algn="tl">
                    <a:srgbClr val="000000">
                      <a:alpha val="43137"/>
                    </a:srgbClr>
                  </a:outerShdw>
                </a:effectLst>
                <a:latin typeface="Tahoma"/>
                <a:ea typeface="Times New Roman"/>
              </a:rPr>
              <a:t>“Whoever acknowledges me before men, I will also acknowledge him before my Father in heaven.” </a:t>
            </a:r>
            <a:r>
              <a:rPr lang="en-GB" i="1" dirty="0" smtClean="0">
                <a:latin typeface="Tahoma"/>
                <a:ea typeface="Times New Roman"/>
              </a:rPr>
              <a:t> </a:t>
            </a:r>
            <a:r>
              <a:rPr lang="en-GB" b="1" dirty="0" smtClean="0">
                <a:ln>
                  <a:solidFill>
                    <a:schemeClr val="tx1"/>
                  </a:solidFill>
                </a:ln>
                <a:effectLst>
                  <a:outerShdw blurRad="38100" dist="38100" dir="2700000" algn="tl">
                    <a:srgbClr val="000000">
                      <a:alpha val="43137"/>
                    </a:srgbClr>
                  </a:outerShdw>
                </a:effectLst>
                <a:latin typeface="Tahoma"/>
                <a:ea typeface="Times New Roman"/>
              </a:rPr>
              <a:t>Matthew 10:32</a:t>
            </a:r>
            <a:endParaRPr lang="en-GB" b="1" dirty="0">
              <a:ln>
                <a:solidFill>
                  <a:schemeClr val="tx1"/>
                </a:solidFill>
              </a:ln>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7662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554545"/>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 impending judgment </a:t>
            </a:r>
            <a:endPar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promise</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General exhortation</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7" name="TextBox 6"/>
          <p:cNvSpPr txBox="1"/>
          <p:nvPr/>
        </p:nvSpPr>
        <p:spPr>
          <a:xfrm>
            <a:off x="1259632" y="4293096"/>
            <a:ext cx="7632848" cy="1077218"/>
          </a:xfrm>
          <a:prstGeom prst="rect">
            <a:avLst/>
          </a:prstGeom>
          <a:noFill/>
        </p:spPr>
        <p:txBody>
          <a:bodyPr wrap="square" rtlCol="0">
            <a:spAutoFit/>
          </a:bodyPr>
          <a:lstStyle/>
          <a:p>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“Whoever </a:t>
            </a:r>
            <a:r>
              <a:rPr lang="en-GB" sz="32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has ears, let them hear what the Spirit says to the churches</a:t>
            </a:r>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a:t>
            </a:r>
            <a:endParaRPr lang="en-GB" dirty="0"/>
          </a:p>
        </p:txBody>
      </p:sp>
    </p:spTree>
    <p:extLst>
      <p:ext uri="{BB962C8B-B14F-4D97-AF65-F5344CB8AC3E}">
        <p14:creationId xmlns:p14="http://schemas.microsoft.com/office/powerpoint/2010/main" val="34414195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554545"/>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 impending judgment </a:t>
            </a:r>
            <a:endPar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promise</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General exhortation</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7" name="TextBox 6"/>
          <p:cNvSpPr txBox="1"/>
          <p:nvPr/>
        </p:nvSpPr>
        <p:spPr>
          <a:xfrm>
            <a:off x="1259632" y="4293096"/>
            <a:ext cx="7632848" cy="523220"/>
          </a:xfrm>
          <a:prstGeom prst="rect">
            <a:avLst/>
          </a:prstGeom>
          <a:noFill/>
        </p:spPr>
        <p:txBody>
          <a:bodyPr wrap="square" rtlCol="0">
            <a:spAutoFit/>
          </a:bodyPr>
          <a:lstStyle/>
          <a:p>
            <a:pPr marL="285750" indent="-285750">
              <a:buFont typeface="Wingdings" panose="05000000000000000000" pitchFamily="2" charset="2"/>
              <a:buChar char="Ø"/>
            </a:pPr>
            <a:r>
              <a:rPr lang="en-GB" sz="2800" b="1" dirty="0" smtClean="0">
                <a:ln>
                  <a:solidFill>
                    <a:schemeClr val="accent1">
                      <a:shade val="50000"/>
                    </a:schemeClr>
                  </a:solidFill>
                </a:ln>
                <a:solidFill>
                  <a:srgbClr val="FF3300"/>
                </a:solidFill>
                <a:effectLst>
                  <a:glow rad="127000">
                    <a:schemeClr val="bg1"/>
                  </a:glow>
                  <a:outerShdw blurRad="38100" dist="38100" dir="2700000" algn="tl">
                    <a:srgbClr val="000000">
                      <a:alpha val="43137"/>
                    </a:srgbClr>
                  </a:outerShdw>
                </a:effectLst>
              </a:rPr>
              <a:t>Be vigilant now</a:t>
            </a:r>
            <a:endParaRPr lang="en-GB" sz="2800" b="1" dirty="0">
              <a:ln>
                <a:solidFill>
                  <a:schemeClr val="accent1">
                    <a:shade val="50000"/>
                  </a:schemeClr>
                </a:solidFill>
              </a:ln>
              <a:solidFill>
                <a:srgbClr val="FF3300"/>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743689" y="4816316"/>
            <a:ext cx="7128792" cy="1815882"/>
          </a:xfrm>
          <a:prstGeom prst="rect">
            <a:avLst/>
          </a:prstGeom>
          <a:noFill/>
        </p:spPr>
        <p:txBody>
          <a:bodyPr wrap="square" rtlCol="0">
            <a:spAutoFit/>
          </a:bodyPr>
          <a:lstStyle/>
          <a:p>
            <a:r>
              <a:rPr lang="en-GB" sz="2800" b="1" i="1" dirty="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“Find rest, O my soul, In God alone; my hope comes from him. He alone is my rock and my salvation…he is my mighty rock, my refuge</a:t>
            </a:r>
            <a:r>
              <a:rPr lang="en-GB" sz="2800" b="1" i="1" dirty="0" smtClean="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 </a:t>
            </a:r>
            <a:r>
              <a:rPr lang="en-GB" sz="2800" b="1" dirty="0" smtClean="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 </a:t>
            </a:r>
            <a:r>
              <a:rPr lang="en-GB" sz="2800" b="1" smtClean="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(Psalm 62)</a:t>
            </a:r>
            <a:r>
              <a:rPr lang="en-GB" sz="2800" b="1" i="1" smtClean="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 </a:t>
            </a:r>
            <a:endParaRPr lang="en-GB" sz="2800" b="1" dirty="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2633926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2554545"/>
          </a:xfrm>
          <a:prstGeom prst="rect">
            <a:avLst/>
          </a:prstGeom>
        </p:spPr>
        <p:txBody>
          <a:bodyPr wrap="square">
            <a:spAutoFit/>
          </a:bodyPr>
          <a:lstStyle/>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prophetic message –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“I know…”</a:t>
            </a:r>
          </a:p>
          <a:p>
            <a:pPr marL="514350" indent="-514350">
              <a:buFont typeface="+mj-lt"/>
              <a:buAutoNum type="arabicPeriod"/>
            </a:pP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The </a:t>
            </a: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exhortation </a:t>
            </a: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warning </a:t>
            </a:r>
            <a:r>
              <a:rPr lang="en-GB" sz="24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r>
              <a:rPr lang="en-GB" sz="2400" b="1" dirty="0">
                <a:ln>
                  <a:solidFill>
                    <a:schemeClr val="tx1"/>
                  </a:solidFill>
                </a:ln>
                <a:solidFill>
                  <a:srgbClr val="0000FF"/>
                </a:solidFill>
                <a:effectLst>
                  <a:glow rad="127000">
                    <a:schemeClr val="bg1"/>
                  </a:glow>
                  <a:outerShdw blurRad="38100" dist="38100" dir="2700000" algn="tl">
                    <a:srgbClr val="000000">
                      <a:alpha val="43137"/>
                    </a:srgbClr>
                  </a:outerShdw>
                </a:effectLst>
              </a:rPr>
              <a:t>– impending judgment </a:t>
            </a:r>
            <a:endPar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endParaRPr>
          </a:p>
          <a:p>
            <a:pPr marL="514350" indent="-514350">
              <a:buFont typeface="+mj-lt"/>
              <a:buAutoNum type="arabicPeriod"/>
            </a:pPr>
            <a:r>
              <a:rPr lang="en-GB" sz="24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promise</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p>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General exhortation</a:t>
            </a:r>
            <a:r>
              <a:rPr lang="en-GB" sz="3200" b="1" i="1" dirty="0" smtClean="0">
                <a:ln>
                  <a:solidFill>
                    <a:schemeClr val="tx1"/>
                  </a:solidFill>
                </a:ln>
                <a:solidFill>
                  <a:srgbClr val="FF0000"/>
                </a:solidFill>
                <a:effectLst>
                  <a:glow rad="127000">
                    <a:schemeClr val="bg1"/>
                  </a:glow>
                  <a:outerShdw blurRad="38100" dist="38100" dir="2700000" algn="tl">
                    <a:srgbClr val="000000">
                      <a:alpha val="43137"/>
                    </a:srgbClr>
                  </a:outerShdw>
                </a:effectLst>
              </a:rPr>
              <a:t>	</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7" name="TextBox 6"/>
          <p:cNvSpPr txBox="1"/>
          <p:nvPr/>
        </p:nvSpPr>
        <p:spPr>
          <a:xfrm>
            <a:off x="1259632" y="4293096"/>
            <a:ext cx="7632848" cy="954107"/>
          </a:xfrm>
          <a:prstGeom prst="rect">
            <a:avLst/>
          </a:prstGeom>
          <a:noFill/>
        </p:spPr>
        <p:txBody>
          <a:bodyPr wrap="square" rtlCol="0">
            <a:spAutoFit/>
          </a:bodyPr>
          <a:lstStyle/>
          <a:p>
            <a:pPr marL="285750" indent="-285750">
              <a:buFont typeface="Wingdings" panose="05000000000000000000" pitchFamily="2" charset="2"/>
              <a:buChar char="Ø"/>
            </a:pPr>
            <a:r>
              <a:rPr lang="en-GB" sz="2800" b="1" dirty="0" smtClean="0">
                <a:ln>
                  <a:solidFill>
                    <a:schemeClr val="accent1">
                      <a:shade val="50000"/>
                    </a:schemeClr>
                  </a:solidFill>
                </a:ln>
                <a:solidFill>
                  <a:srgbClr val="FF3300"/>
                </a:solidFill>
                <a:effectLst>
                  <a:glow rad="127000">
                    <a:schemeClr val="bg1"/>
                  </a:glow>
                  <a:outerShdw blurRad="38100" dist="38100" dir="2700000" algn="tl">
                    <a:srgbClr val="000000">
                      <a:alpha val="43137"/>
                    </a:srgbClr>
                  </a:outerShdw>
                </a:effectLst>
              </a:rPr>
              <a:t>Be vigilant now</a:t>
            </a:r>
          </a:p>
          <a:p>
            <a:pPr marL="285750" indent="-285750">
              <a:buFont typeface="Wingdings" panose="05000000000000000000" pitchFamily="2" charset="2"/>
              <a:buChar char="Ø"/>
            </a:pPr>
            <a:r>
              <a:rPr lang="en-GB" sz="2800" b="1" dirty="0" smtClean="0">
                <a:ln>
                  <a:solidFill>
                    <a:schemeClr val="accent1">
                      <a:shade val="50000"/>
                    </a:schemeClr>
                  </a:solidFill>
                </a:ln>
                <a:solidFill>
                  <a:srgbClr val="FF3300"/>
                </a:solidFill>
                <a:effectLst>
                  <a:glow rad="127000">
                    <a:schemeClr val="bg1"/>
                  </a:glow>
                  <a:outerShdw blurRad="38100" dist="38100" dir="2700000" algn="tl">
                    <a:srgbClr val="000000">
                      <a:alpha val="43137"/>
                    </a:srgbClr>
                  </a:outerShdw>
                </a:effectLst>
              </a:rPr>
              <a:t>Be vigilant for the future</a:t>
            </a:r>
            <a:endParaRPr lang="en-GB" sz="2800" b="1" dirty="0">
              <a:ln>
                <a:solidFill>
                  <a:schemeClr val="accent1">
                    <a:shade val="50000"/>
                  </a:schemeClr>
                </a:solidFill>
              </a:ln>
              <a:solidFill>
                <a:srgbClr val="FF3300"/>
              </a:solidFill>
              <a:effectLst>
                <a:glow rad="127000">
                  <a:schemeClr val="bg1"/>
                </a:glow>
                <a:outerShdw blurRad="38100" dist="38100" dir="2700000" algn="tl">
                  <a:srgbClr val="000000">
                    <a:alpha val="43137"/>
                  </a:srgbClr>
                </a:outerShdw>
              </a:effectLst>
            </a:endParaRPr>
          </a:p>
        </p:txBody>
      </p:sp>
      <p:sp>
        <p:nvSpPr>
          <p:cNvPr id="5" name="TextBox 4"/>
          <p:cNvSpPr txBox="1"/>
          <p:nvPr/>
        </p:nvSpPr>
        <p:spPr>
          <a:xfrm>
            <a:off x="1691680" y="5274786"/>
            <a:ext cx="7272808" cy="954107"/>
          </a:xfrm>
          <a:prstGeom prst="rect">
            <a:avLst/>
          </a:prstGeom>
          <a:noFill/>
        </p:spPr>
        <p:txBody>
          <a:bodyPr wrap="square" rtlCol="0">
            <a:spAutoFit/>
          </a:bodyPr>
          <a:lstStyle/>
          <a:p>
            <a:r>
              <a:rPr lang="en-US" sz="2800" b="1" i="1" dirty="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“Yes, I am coming soon” </a:t>
            </a:r>
            <a:r>
              <a:rPr lang="en-US" sz="2800" b="1" i="1" dirty="0" smtClean="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a:t>
            </a:r>
            <a:r>
              <a:rPr lang="en-US" sz="2800" b="1" dirty="0" smtClean="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 </a:t>
            </a:r>
            <a:r>
              <a:rPr lang="en-US" sz="2800" b="1" i="1" dirty="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“Amen. Come, Lord Jesus” </a:t>
            </a:r>
            <a:r>
              <a:rPr lang="en-US" sz="2800" b="1" dirty="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rPr>
              <a:t>(22:20).</a:t>
            </a:r>
            <a:endParaRPr lang="en-GB" sz="2800" b="1" dirty="0">
              <a:ln>
                <a:solidFill>
                  <a:schemeClr val="accent1">
                    <a:shade val="50000"/>
                  </a:schemeClr>
                </a:solidFill>
              </a:ln>
              <a:solidFill>
                <a:srgbClr val="FF000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375595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0"/>
            <a:ext cx="9166251"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2" name="TextBox 1"/>
          <p:cNvSpPr txBox="1"/>
          <p:nvPr/>
        </p:nvSpPr>
        <p:spPr>
          <a:xfrm>
            <a:off x="395536" y="1484784"/>
            <a:ext cx="8352928" cy="2246769"/>
          </a:xfrm>
          <a:prstGeom prst="rect">
            <a:avLst/>
          </a:prstGeom>
          <a:noFill/>
        </p:spPr>
        <p:txBody>
          <a:bodyPr wrap="square" rtlCol="0">
            <a:spAutoFit/>
          </a:bodyPr>
          <a:lstStyle/>
          <a:p>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The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one who is victorious will, like them, be dressed in white. I will never blot out the name of that person from the book of life, but will acknowledge that name before my Father and his angels. </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Whoever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has ears, let them hear what the Spirit says to the churches</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a:t>
            </a:r>
            <a:endPar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258018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2" name="TextBox 1"/>
          <p:cNvSpPr txBox="1"/>
          <p:nvPr/>
        </p:nvSpPr>
        <p:spPr>
          <a:xfrm>
            <a:off x="395536" y="1484784"/>
            <a:ext cx="8352928" cy="523220"/>
          </a:xfrm>
          <a:prstGeom prst="rect">
            <a:avLst/>
          </a:prstGeom>
          <a:noFill/>
        </p:spPr>
        <p:txBody>
          <a:bodyPr wrap="square" rtlCol="0">
            <a:spAutoFit/>
          </a:bodyPr>
          <a:lstStyle/>
          <a:p>
            <a:endParaRPr lang="en-GB" sz="2800" b="1" i="1" dirty="0">
              <a:ln>
                <a:solidFill>
                  <a:schemeClr val="tx1"/>
                </a:solidFill>
              </a:ln>
              <a:solidFill>
                <a:srgbClr val="0000FF"/>
              </a:solidFill>
              <a:effectLst>
                <a:glow rad="127000">
                  <a:srgbClr val="FFFF00"/>
                </a:glow>
                <a:outerShdw blurRad="38100" dist="38100" dir="2700000" algn="tl">
                  <a:srgbClr val="000000">
                    <a:alpha val="43137"/>
                  </a:srgbClr>
                </a:outerShdw>
              </a:effectLst>
            </a:endParaRPr>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13291" y="2132856"/>
            <a:ext cx="3117415" cy="3999109"/>
          </a:xfrm>
          <a:prstGeom prst="rect">
            <a:avLst/>
          </a:prstGeom>
        </p:spPr>
      </p:pic>
      <p:sp>
        <p:nvSpPr>
          <p:cNvPr id="5" name="TextBox 4"/>
          <p:cNvSpPr txBox="1"/>
          <p:nvPr/>
        </p:nvSpPr>
        <p:spPr>
          <a:xfrm>
            <a:off x="2928549" y="1482513"/>
            <a:ext cx="3286901" cy="584775"/>
          </a:xfrm>
          <a:prstGeom prst="rect">
            <a:avLst/>
          </a:prstGeom>
          <a:noFill/>
        </p:spPr>
        <p:txBody>
          <a:bodyPr wrap="square" rtlCol="0">
            <a:spAutoFit/>
          </a:bodyPr>
          <a:lstStyle/>
          <a:p>
            <a:pPr algn="ct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Sardis</a:t>
            </a:r>
            <a:endParaRPr lang="en-GB" sz="32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267644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2" name="TextBox 1"/>
          <p:cNvSpPr txBox="1"/>
          <p:nvPr/>
        </p:nvSpPr>
        <p:spPr>
          <a:xfrm>
            <a:off x="395536" y="1484784"/>
            <a:ext cx="8352928" cy="523220"/>
          </a:xfrm>
          <a:prstGeom prst="rect">
            <a:avLst/>
          </a:prstGeom>
          <a:noFill/>
        </p:spPr>
        <p:txBody>
          <a:bodyPr wrap="square" rtlCol="0">
            <a:spAutoFit/>
          </a:bodyPr>
          <a:lstStyle/>
          <a:p>
            <a:endParaRPr lang="en-GB" sz="2800" b="1" i="1" dirty="0">
              <a:ln>
                <a:solidFill>
                  <a:schemeClr val="tx1"/>
                </a:solidFill>
              </a:ln>
              <a:solidFill>
                <a:srgbClr val="0000FF"/>
              </a:solidFill>
              <a:effectLst>
                <a:glow rad="127000">
                  <a:srgbClr val="FFFF00"/>
                </a:glow>
                <a:outerShdw blurRad="38100" dist="38100" dir="2700000" algn="tl">
                  <a:srgbClr val="000000">
                    <a:alpha val="43137"/>
                  </a:srgbClr>
                </a:outerShdw>
              </a:effectLst>
            </a:endParaRPr>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33217" y="2276872"/>
            <a:ext cx="4349573" cy="3218500"/>
          </a:xfrm>
          <a:prstGeom prst="rect">
            <a:avLst/>
          </a:prstGeom>
        </p:spPr>
      </p:pic>
      <p:sp>
        <p:nvSpPr>
          <p:cNvPr id="5" name="TextBox 4"/>
          <p:cNvSpPr txBox="1"/>
          <p:nvPr/>
        </p:nvSpPr>
        <p:spPr>
          <a:xfrm>
            <a:off x="2928549" y="1482513"/>
            <a:ext cx="3286901" cy="584775"/>
          </a:xfrm>
          <a:prstGeom prst="rect">
            <a:avLst/>
          </a:prstGeom>
          <a:noFill/>
        </p:spPr>
        <p:txBody>
          <a:bodyPr wrap="square" rtlCol="0">
            <a:spAutoFit/>
          </a:bodyPr>
          <a:lstStyle/>
          <a:p>
            <a:pPr algn="ct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Sardis</a:t>
            </a:r>
            <a:endParaRPr lang="en-GB" sz="32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485278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2" name="TextBox 1"/>
          <p:cNvSpPr txBox="1"/>
          <p:nvPr/>
        </p:nvSpPr>
        <p:spPr>
          <a:xfrm>
            <a:off x="395536" y="1484784"/>
            <a:ext cx="8352928" cy="523220"/>
          </a:xfrm>
          <a:prstGeom prst="rect">
            <a:avLst/>
          </a:prstGeom>
          <a:noFill/>
        </p:spPr>
        <p:txBody>
          <a:bodyPr wrap="square" rtlCol="0">
            <a:spAutoFit/>
          </a:bodyPr>
          <a:lstStyle/>
          <a:p>
            <a:endParaRPr lang="en-GB" sz="2800" b="1" i="1" dirty="0">
              <a:ln>
                <a:solidFill>
                  <a:schemeClr val="tx1"/>
                </a:solidFill>
              </a:ln>
              <a:solidFill>
                <a:srgbClr val="0000FF"/>
              </a:solidFill>
              <a:effectLst>
                <a:glow rad="127000">
                  <a:srgbClr val="FFFF00"/>
                </a:glow>
                <a:outerShdw blurRad="38100" dist="38100" dir="2700000" algn="tl">
                  <a:srgbClr val="000000">
                    <a:alpha val="43137"/>
                  </a:srgbClr>
                </a:outerShdw>
              </a:effectLst>
            </a:endParaRP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49193" y="1708883"/>
            <a:ext cx="5660677" cy="3744416"/>
          </a:xfrm>
          <a:prstGeom prst="rect">
            <a:avLst/>
          </a:prstGeom>
        </p:spPr>
      </p:pic>
    </p:spTree>
    <p:extLst>
      <p:ext uri="{BB962C8B-B14F-4D97-AF65-F5344CB8AC3E}">
        <p14:creationId xmlns:p14="http://schemas.microsoft.com/office/powerpoint/2010/main" val="4177196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2231740" y="1628800"/>
            <a:ext cx="4680520" cy="584775"/>
          </a:xfrm>
          <a:prstGeom prst="rect">
            <a:avLst/>
          </a:prstGeom>
        </p:spPr>
        <p:txBody>
          <a:bodyPr wrap="square">
            <a:spAutoFit/>
          </a:bodyPr>
          <a:lstStyle/>
          <a:p>
            <a:pPr algn="ct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Sardis </a:t>
            </a:r>
            <a:r>
              <a:rPr lang="en-GB" sz="3200" b="1" dirty="0">
                <a:ln>
                  <a:solidFill>
                    <a:schemeClr val="tx1"/>
                  </a:solidFill>
                </a:ln>
                <a:solidFill>
                  <a:srgbClr val="0000FF"/>
                </a:solidFill>
                <a:effectLst>
                  <a:glow rad="127000">
                    <a:schemeClr val="bg1"/>
                  </a:glow>
                  <a:outerShdw blurRad="38100" dist="38100" dir="2700000" algn="tl">
                    <a:srgbClr val="000000">
                      <a:alpha val="43137"/>
                    </a:srgbClr>
                  </a:outerShdw>
                </a:effectLst>
              </a:rPr>
              <a:t>– the context</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520" y="2492896"/>
            <a:ext cx="2304256" cy="1728192"/>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03848" y="3405794"/>
            <a:ext cx="2448272" cy="1630588"/>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372199" y="4077073"/>
            <a:ext cx="2360237" cy="1753634"/>
          </a:xfrm>
          <a:prstGeom prst="rect">
            <a:avLst/>
          </a:prstGeom>
        </p:spPr>
      </p:pic>
    </p:spTree>
    <p:extLst>
      <p:ext uri="{BB962C8B-B14F-4D97-AF65-F5344CB8AC3E}">
        <p14:creationId xmlns:p14="http://schemas.microsoft.com/office/powerpoint/2010/main" val="444908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584775"/>
          </a:xfrm>
          <a:prstGeom prst="rect">
            <a:avLst/>
          </a:prstGeom>
        </p:spPr>
        <p:txBody>
          <a:bodyPr wrap="square">
            <a:spAutoFit/>
          </a:bodyPr>
          <a:lstStyle/>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187624" y="2341623"/>
            <a:ext cx="7416824" cy="1077218"/>
          </a:xfrm>
          <a:prstGeom prst="rect">
            <a:avLst/>
          </a:prstGeom>
          <a:noFill/>
        </p:spPr>
        <p:txBody>
          <a:bodyPr wrap="square" rtlCol="0">
            <a:spAutoFit/>
          </a:bodyPr>
          <a:lstStyle/>
          <a:p>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These </a:t>
            </a:r>
            <a:r>
              <a:rPr lang="en-GB" sz="32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are the words of him who holds the seven spirits of God and the seven stars.</a:t>
            </a:r>
            <a:endParaRPr lang="en-GB" sz="3200" dirty="0">
              <a:solidFill>
                <a:srgbClr val="FF0000"/>
              </a:solidFill>
            </a:endParaRPr>
          </a:p>
        </p:txBody>
      </p:sp>
    </p:spTree>
    <p:extLst>
      <p:ext uri="{BB962C8B-B14F-4D97-AF65-F5344CB8AC3E}">
        <p14:creationId xmlns:p14="http://schemas.microsoft.com/office/powerpoint/2010/main" val="1206949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dirty="0"/>
          </a:p>
        </p:txBody>
      </p:sp>
      <p:pic>
        <p:nvPicPr>
          <p:cNvPr id="6" name="Content Placeholder 5"/>
          <p:cNvPicPr>
            <a:picLocks noGrp="1" noChangeAspect="1"/>
          </p:cNvPicPr>
          <p:nvPr>
            <p:ph idx="1"/>
          </p:nvPr>
        </p:nvPicPr>
        <p:blipFill>
          <a:blip r:embed="rId2">
            <a:extLst>
              <a:ext uri="{BEBA8EAE-BF5A-486C-A8C5-ECC9F3942E4B}">
                <a14:imgProps xmlns:a14="http://schemas.microsoft.com/office/drawing/2010/main">
                  <a14:imgLayer r:embed="rId3">
                    <a14:imgEffect>
                      <a14:artisticCrisscrossEtching/>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7500"/>
            <a:ext cx="9185895" cy="6858000"/>
          </a:xfrm>
          <a:blipFill>
            <a:blip r:embed="rId4"/>
            <a:tile tx="0" ty="0" sx="100000" sy="100000" flip="none" algn="tl"/>
          </a:blipFill>
          <a:effectLst>
            <a:reflection endPos="0" dist="50800" dir="5400000" sy="-100000" algn="bl" rotWithShape="0"/>
          </a:effectLst>
        </p:spPr>
      </p:pic>
      <p:sp>
        <p:nvSpPr>
          <p:cNvPr id="8" name="TextBox 7"/>
          <p:cNvSpPr txBox="1"/>
          <p:nvPr/>
        </p:nvSpPr>
        <p:spPr>
          <a:xfrm>
            <a:off x="611560" y="404664"/>
            <a:ext cx="7992888" cy="954107"/>
          </a:xfrm>
          <a:prstGeom prst="rect">
            <a:avLst/>
          </a:prstGeom>
          <a:noFill/>
        </p:spPr>
        <p:txBody>
          <a:bodyPr wrap="square" rtlCol="0">
            <a:spAutoFit/>
          </a:bodyPr>
          <a:lstStyle/>
          <a:p>
            <a:pPr algn="ctr"/>
            <a:r>
              <a:rPr lang="en-GB" sz="32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Staying alert</a:t>
            </a:r>
          </a:p>
          <a:p>
            <a:pPr algn="ctr"/>
            <a:r>
              <a:rPr lang="en-GB" sz="2400" b="1" dirty="0" smtClean="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rPr>
              <a:t>Revelation 3:1-6</a:t>
            </a:r>
            <a:endParaRPr lang="en-GB" sz="2400" b="1" dirty="0">
              <a:ln>
                <a:solidFill>
                  <a:schemeClr val="tx1"/>
                </a:solidFill>
              </a:ln>
              <a:solidFill>
                <a:schemeClr val="accent6">
                  <a:lumMod val="20000"/>
                  <a:lumOff val="80000"/>
                </a:schemeClr>
              </a:solidFill>
              <a:effectLst>
                <a:glow rad="127000">
                  <a:schemeClr val="accent6">
                    <a:lumMod val="50000"/>
                  </a:schemeClr>
                </a:glow>
                <a:outerShdw blurRad="38100" dist="38100" dir="2700000" algn="tl">
                  <a:srgbClr val="000000">
                    <a:alpha val="43137"/>
                  </a:srgbClr>
                </a:outerShdw>
              </a:effectLst>
              <a:latin typeface="Arial" pitchFamily="34" charset="0"/>
              <a:cs typeface="Arial" pitchFamily="34" charset="0"/>
            </a:endParaRPr>
          </a:p>
        </p:txBody>
      </p:sp>
      <p:sp>
        <p:nvSpPr>
          <p:cNvPr id="3" name="Rectangle 2"/>
          <p:cNvSpPr/>
          <p:nvPr/>
        </p:nvSpPr>
        <p:spPr>
          <a:xfrm>
            <a:off x="611560" y="1628800"/>
            <a:ext cx="7920880" cy="584775"/>
          </a:xfrm>
          <a:prstGeom prst="rect">
            <a:avLst/>
          </a:prstGeom>
        </p:spPr>
        <p:txBody>
          <a:bodyPr wrap="square">
            <a:spAutoFit/>
          </a:bodyPr>
          <a:lstStyle/>
          <a:p>
            <a:pPr marL="514350" indent="-514350">
              <a:buFont typeface="+mj-lt"/>
              <a:buAutoNum type="arabicPeriod"/>
            </a:pPr>
            <a:r>
              <a:rPr lang="en-GB" sz="32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The description of the one who speaks </a:t>
            </a:r>
            <a:r>
              <a:rPr lang="en-GB" sz="2000" b="1" dirty="0" smtClean="0">
                <a:ln>
                  <a:solidFill>
                    <a:schemeClr val="tx1"/>
                  </a:solidFill>
                </a:ln>
                <a:solidFill>
                  <a:srgbClr val="0000FF"/>
                </a:solidFill>
                <a:effectLst>
                  <a:glow rad="127000">
                    <a:schemeClr val="bg1"/>
                  </a:glow>
                  <a:outerShdw blurRad="38100" dist="38100" dir="2700000" algn="tl">
                    <a:srgbClr val="000000">
                      <a:alpha val="43137"/>
                    </a:srgbClr>
                  </a:outerShdw>
                </a:effectLst>
              </a:rPr>
              <a:t>3:1</a:t>
            </a:r>
            <a:endParaRPr lang="en-GB" sz="2000" b="1" dirty="0">
              <a:ln>
                <a:solidFill>
                  <a:schemeClr val="tx1"/>
                </a:solidFill>
              </a:ln>
              <a:solidFill>
                <a:srgbClr val="0000FF"/>
              </a:solidFill>
              <a:effectLst>
                <a:glow rad="127000">
                  <a:schemeClr val="bg1"/>
                </a:glow>
                <a:outerShdw blurRad="38100" dist="38100" dir="2700000" algn="tl">
                  <a:srgbClr val="000000">
                    <a:alpha val="43137"/>
                  </a:srgbClr>
                </a:outerShdw>
              </a:effectLst>
            </a:endParaRPr>
          </a:p>
        </p:txBody>
      </p:sp>
      <p:sp>
        <p:nvSpPr>
          <p:cNvPr id="2" name="TextBox 1"/>
          <p:cNvSpPr txBox="1"/>
          <p:nvPr/>
        </p:nvSpPr>
        <p:spPr>
          <a:xfrm>
            <a:off x="1187624" y="2341623"/>
            <a:ext cx="7416824" cy="1077218"/>
          </a:xfrm>
          <a:prstGeom prst="rect">
            <a:avLst/>
          </a:prstGeom>
          <a:noFill/>
        </p:spPr>
        <p:txBody>
          <a:bodyPr wrap="square" rtlCol="0">
            <a:spAutoFit/>
          </a:bodyPr>
          <a:lstStyle/>
          <a:p>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These </a:t>
            </a:r>
            <a:r>
              <a:rPr lang="en-GB" sz="32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are the words of him who holds the seven spirits of God and the seven stars.</a:t>
            </a:r>
            <a:endParaRPr lang="en-GB" sz="3200" dirty="0">
              <a:solidFill>
                <a:srgbClr val="FF0000"/>
              </a:solidFill>
            </a:endParaRPr>
          </a:p>
        </p:txBody>
      </p:sp>
      <p:sp>
        <p:nvSpPr>
          <p:cNvPr id="5" name="Rounded Rectangular Callout 4"/>
          <p:cNvSpPr/>
          <p:nvPr/>
        </p:nvSpPr>
        <p:spPr>
          <a:xfrm>
            <a:off x="2123728" y="3645024"/>
            <a:ext cx="6048672" cy="2016224"/>
          </a:xfrm>
          <a:prstGeom prst="wedgeRoundRectCallout">
            <a:avLst>
              <a:gd name="adj1" fmla="val 7875"/>
              <a:gd name="adj2" fmla="val -57875"/>
              <a:gd name="adj3" fmla="val 16667"/>
            </a:avLst>
          </a:prstGeom>
          <a:blipFill>
            <a:blip r:embed="rId5"/>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267744" y="3717032"/>
            <a:ext cx="5616624" cy="1815882"/>
          </a:xfrm>
          <a:prstGeom prst="rect">
            <a:avLst/>
          </a:prstGeom>
          <a:noFill/>
        </p:spPr>
        <p:txBody>
          <a:bodyPr wrap="square" rtlCol="0">
            <a:spAutoFit/>
          </a:bodyPr>
          <a:lstStyle/>
          <a:p>
            <a:r>
              <a:rPr lang="en-GB" sz="2800" b="1" i="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Grace and peace to you from he who is, and who was, and who is to come, and from the seven spirits [the sevenfold Spirit] </a:t>
            </a:r>
            <a:r>
              <a:rPr lang="en-GB"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(1:4)</a:t>
            </a:r>
            <a:endParaRPr lang="en-GB" b="1" i="1" dirty="0">
              <a:ln>
                <a:solidFill>
                  <a:schemeClr val="tx1"/>
                </a:solidFill>
              </a:ln>
              <a:solidFill>
                <a:srgbClr val="0070C0"/>
              </a:solidFill>
              <a:effectLst>
                <a:glow rad="1270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4384726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3482</TotalTime>
  <Words>872</Words>
  <Application>Microsoft Office PowerPoint</Application>
  <PresentationFormat>On-screen Show (4:3)</PresentationFormat>
  <Paragraphs>164</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Staying alert - wake up</dc:title>
  <dc:creator>Colin Howells</dc:creator>
  <cp:lastModifiedBy>Colin Howells</cp:lastModifiedBy>
  <cp:revision>92</cp:revision>
  <dcterms:created xsi:type="dcterms:W3CDTF">2013-07-20T07:35:29Z</dcterms:created>
  <dcterms:modified xsi:type="dcterms:W3CDTF">2014-05-06T13:30:16Z</dcterms:modified>
</cp:coreProperties>
</file>